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74" r:id="rId7"/>
    <p:sldId id="262" r:id="rId8"/>
    <p:sldId id="269" r:id="rId9"/>
    <p:sldId id="271" r:id="rId10"/>
    <p:sldId id="273" r:id="rId11"/>
    <p:sldId id="275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ontest.net/ru/199643/%D0%BF%D1%80%D0%B5%D0%B7%D0%B5%D0%BD%D1%82%D0%B0%D1%86%D0%B8%D1%8F-%D1%87%D1%82%D0%BE-%D1%82%D0%B0%D0%BA%D0%BE%D0%B5-world-cafe/" TargetMode="External"/><Relationship Id="rId2" Type="http://schemas.openxmlformats.org/officeDocument/2006/relationships/hyperlink" Target="http://ciur.ru/igr/DocLib3/%D0%9C%D0%B0%D1%82%D0%B5%D1%80%D0%B8%D0%B0%D0%BB%D1%8B%20%D0%BB%D0%B5%D0%BA%D1%86%D0%B8%D0%B8_%D0%9C%D0%B5%D1%82%D0%BE%D0%B4_%D0%9C%D0%B8%D1%80%D0%BE%D0%B2%D0%BE%D0%B5%20%D0%BA%D0%B0%D1%84%D0%B5.pd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Использование элементов тренинга на занятиях.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47664"/>
            <a:ext cx="8064896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573456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Составитель: Сучкова М.Ю., </a:t>
            </a:r>
          </a:p>
          <a:p>
            <a:r>
              <a:rPr lang="ru-RU" dirty="0" smtClean="0"/>
              <a:t>педагог-психолог  ГКПОУ НГТК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468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Autofit/>
          </a:bodyPr>
          <a:lstStyle/>
          <a:p>
            <a:r>
              <a:rPr lang="ru-RU" sz="2400" dirty="0" smtClean="0"/>
              <a:t>«Клейкий листок».</a:t>
            </a:r>
            <a:br>
              <a:rPr lang="ru-RU" sz="2400" dirty="0" smtClean="0"/>
            </a:br>
            <a:r>
              <a:rPr lang="ru-RU" sz="2400" dirty="0" smtClean="0"/>
              <a:t>Используется для оценки, сбора мнений, подведения итогов.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/>
          <a:p>
            <a:r>
              <a:rPr lang="ru-RU" dirty="0" smtClean="0"/>
              <a:t>Значимость информации</a:t>
            </a:r>
          </a:p>
          <a:p>
            <a:endParaRPr lang="ru-RU" dirty="0" smtClean="0"/>
          </a:p>
          <a:p>
            <a:r>
              <a:rPr lang="ru-RU" dirty="0" smtClean="0"/>
              <a:t>Эмоции</a:t>
            </a:r>
          </a:p>
          <a:p>
            <a:endParaRPr lang="ru-RU" dirty="0" smtClean="0"/>
          </a:p>
          <a:p>
            <a:r>
              <a:rPr lang="ru-RU" dirty="0" smtClean="0"/>
              <a:t>Организация занятия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/>
          <a:p>
            <a:r>
              <a:rPr lang="ru-RU" dirty="0" smtClean="0"/>
              <a:t>Зеленый </a:t>
            </a:r>
            <a:r>
              <a:rPr lang="ru-RU" dirty="0" err="1" smtClean="0"/>
              <a:t>стикер</a:t>
            </a:r>
            <a:r>
              <a:rPr lang="ru-RU" dirty="0" smtClean="0"/>
              <a:t> – выше среднего</a:t>
            </a:r>
          </a:p>
          <a:p>
            <a:r>
              <a:rPr lang="ru-RU" dirty="0" smtClean="0"/>
              <a:t>Синий </a:t>
            </a:r>
            <a:r>
              <a:rPr lang="ru-RU" dirty="0" err="1" smtClean="0"/>
              <a:t>стикер</a:t>
            </a:r>
            <a:r>
              <a:rPr lang="ru-RU" dirty="0" smtClean="0"/>
              <a:t> – средний уровень</a:t>
            </a:r>
          </a:p>
          <a:p>
            <a:r>
              <a:rPr lang="ru-RU" dirty="0" smtClean="0"/>
              <a:t>Оранжевый </a:t>
            </a:r>
            <a:r>
              <a:rPr lang="ru-RU" dirty="0" err="1" smtClean="0"/>
              <a:t>стикер</a:t>
            </a:r>
            <a:r>
              <a:rPr lang="ru-RU" dirty="0" smtClean="0"/>
              <a:t> – ниже среднего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955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«Мета-карты»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 цветных карточках пишется мнение, высказывание (например, предложения по организации занятия).</a:t>
            </a:r>
          </a:p>
          <a:p>
            <a:r>
              <a:rPr lang="ru-RU" dirty="0" smtClean="0"/>
              <a:t>Мета-карты наклеиваются на </a:t>
            </a:r>
            <a:r>
              <a:rPr lang="ru-RU" dirty="0" err="1" smtClean="0"/>
              <a:t>флипчарт</a:t>
            </a:r>
            <a:r>
              <a:rPr lang="ru-RU" dirty="0" smtClean="0"/>
              <a:t>, комментируются, систематизируются.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32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12776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1. Ушакова</a:t>
            </a:r>
            <a:r>
              <a:rPr lang="ru-RU" dirty="0"/>
              <a:t>, С.А. Лекция «Технология </a:t>
            </a:r>
            <a:r>
              <a:rPr lang="ru-RU" dirty="0" err="1"/>
              <a:t>фасилитации</a:t>
            </a:r>
            <a:r>
              <a:rPr lang="ru-RU" dirty="0"/>
              <a:t> как подход к повышению </a:t>
            </a:r>
            <a:r>
              <a:rPr lang="ru-RU" dirty="0" smtClean="0"/>
              <a:t>групповой эффективности</a:t>
            </a:r>
            <a:r>
              <a:rPr lang="ru-RU" dirty="0"/>
              <a:t>: метод «Мировое кафе» [Электронный ресурс</a:t>
            </a:r>
            <a:r>
              <a:rPr lang="ru-RU" dirty="0" smtClean="0"/>
              <a:t>]. </a:t>
            </a:r>
            <a:r>
              <a:rPr lang="ru-RU" dirty="0" smtClean="0"/>
              <a:t>– Электрон. </a:t>
            </a:r>
            <a:r>
              <a:rPr lang="ru-RU" dirty="0"/>
              <a:t>д</a:t>
            </a:r>
            <a:r>
              <a:rPr lang="ru-RU" dirty="0" smtClean="0"/>
              <a:t>ан. – Режим доступа: </a:t>
            </a:r>
            <a:r>
              <a:rPr lang="en-US" dirty="0">
                <a:hlinkClick r:id="rId2"/>
              </a:rPr>
              <a:t>http://ciur.ru/igr/DocLib3/%D0%9C%D0%B0%D1%82%D0%B5%D1%80%D0%B8%D0%B0%D0%BB%D1%8B%20%D0%BB%D0%B5%D0%BA%D1%86%D0%B8%D0%B8_%D0%9C%D0%B5%D1%82%D0%BE%D0%B4_%</a:t>
            </a:r>
            <a:r>
              <a:rPr lang="en-US" dirty="0" smtClean="0">
                <a:hlinkClick r:id="rId2"/>
              </a:rPr>
              <a:t>D0%9C%D0%B8%D1%80%D0%BE%D0%B2%D0%BE%D0%B5%20%D0%BA%D0%B0%D1%84%D0%B5.pdf</a:t>
            </a:r>
            <a:r>
              <a:rPr lang="ru-RU" dirty="0" smtClean="0"/>
              <a:t>, свободный. – </a:t>
            </a:r>
            <a:r>
              <a:rPr lang="ru-RU" dirty="0" err="1" smtClean="0"/>
              <a:t>Загл</a:t>
            </a:r>
            <a:r>
              <a:rPr lang="ru-RU" dirty="0" smtClean="0"/>
              <a:t>. </a:t>
            </a:r>
            <a:r>
              <a:rPr lang="ru-RU" dirty="0"/>
              <a:t>с</a:t>
            </a:r>
            <a:r>
              <a:rPr lang="ru-RU" dirty="0" smtClean="0"/>
              <a:t> экрана.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2. Что такое </a:t>
            </a:r>
            <a:r>
              <a:rPr lang="en-US" dirty="0" smtClean="0"/>
              <a:t>world</a:t>
            </a:r>
            <a:r>
              <a:rPr lang="ru-RU" dirty="0" smtClean="0"/>
              <a:t> </a:t>
            </a:r>
            <a:r>
              <a:rPr lang="en-US" dirty="0" smtClean="0"/>
              <a:t>café?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 </a:t>
            </a:r>
            <a:r>
              <a:rPr lang="en-US" dirty="0" smtClean="0"/>
              <a:t>// </a:t>
            </a:r>
            <a:r>
              <a:rPr lang="ru-RU" dirty="0" smtClean="0"/>
              <a:t>Всероссийский фестиваль педагогического </a:t>
            </a:r>
            <a:r>
              <a:rPr lang="ru-RU" dirty="0"/>
              <a:t>творчества: </a:t>
            </a:r>
            <a:r>
              <a:rPr lang="ru-RU" dirty="0" err="1"/>
              <a:t>информ</a:t>
            </a:r>
            <a:r>
              <a:rPr lang="ru-RU" dirty="0"/>
              <a:t>.-справочный портал, </a:t>
            </a:r>
            <a:r>
              <a:rPr lang="ru-RU" dirty="0" smtClean="0"/>
              <a:t>2016. - Электрон. дан. – Режим доступа:</a:t>
            </a:r>
            <a:endParaRPr lang="ru-RU" dirty="0"/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://educontest.net/ru/199643/%D0%BF%D1%80%D0%B5%D0%B7%D0%B5%D0%BD%D1%82%D0%B0%D1%86%D0%B8%D1%8F-%D1%87%D1%82%D0%BE-%D1%82%D0%B0%D0%BA%D0%BE%D0%B5-world-cafe</a:t>
            </a:r>
            <a:r>
              <a:rPr lang="en-US" dirty="0" smtClean="0">
                <a:hlinkClick r:id="rId3"/>
              </a:rPr>
              <a:t>/</a:t>
            </a:r>
            <a:r>
              <a:rPr lang="ru-RU" smtClean="0"/>
              <a:t>, свободный</a:t>
            </a:r>
            <a:r>
              <a:rPr lang="ru-RU" dirty="0" smtClean="0"/>
              <a:t>. – </a:t>
            </a:r>
            <a:r>
              <a:rPr lang="ru-RU" dirty="0" err="1" smtClean="0"/>
              <a:t>Загл</a:t>
            </a:r>
            <a:r>
              <a:rPr lang="ru-RU" dirty="0" smtClean="0"/>
              <a:t>. </a:t>
            </a:r>
            <a:r>
              <a:rPr lang="ru-RU" dirty="0"/>
              <a:t>с</a:t>
            </a:r>
            <a:r>
              <a:rPr lang="ru-RU" dirty="0" smtClean="0"/>
              <a:t> экрана.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37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Тренинг – активная форма обучения.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Повышение </a:t>
            </a:r>
            <a:r>
              <a:rPr lang="ru-RU" dirty="0"/>
              <a:t>эффективности преподавания </a:t>
            </a:r>
            <a:r>
              <a:rPr lang="ru-RU" dirty="0" smtClean="0"/>
              <a:t>и внедрение </a:t>
            </a:r>
            <a:r>
              <a:rPr lang="ru-RU" dirty="0"/>
              <a:t>инновационных технологий мотивирует </a:t>
            </a:r>
            <a:r>
              <a:rPr lang="ru-RU" dirty="0" smtClean="0"/>
              <a:t>преподавателей </a:t>
            </a:r>
            <a:r>
              <a:rPr lang="ru-RU" dirty="0"/>
              <a:t>на совершенствование своих методов и приемов проведения урока. Уроки со стандартной формой и схемами проведения являются классикой педагогической науки, хотя все реже удовлетворяют потребности обучения. Следовательно, необходимы новые методические формы, которые позволяют активизировать учебный процесс и внести изменения в воспитательный процесс. Среди подобных новых форм следует выделить и социально-психологический тренинг, который в последнее время используют не только практические психологи, но и классные руководители и учителя-предметники.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96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Правила для участников тренинга.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953732"/>
          </a:xfrm>
        </p:spPr>
        <p:txBody>
          <a:bodyPr>
            <a:noAutofit/>
          </a:bodyPr>
          <a:lstStyle/>
          <a:p>
            <a:r>
              <a:rPr lang="ru-RU" sz="1400" b="1" dirty="0"/>
              <a:t>Единая форма обращения друг к другу на “ты” (по имени). </a:t>
            </a:r>
            <a:r>
              <a:rPr lang="ru-RU" sz="1400" dirty="0"/>
              <a:t>Для создания климата доверия в группе, предложить обращаться друг к другу на “ты”, включая тренера. Это психологически уравнивает всех, в том числе и ведущего, независимо от возраста, социального положения, жизненного опыта, и способствует раскрепощению участников тренинга.</a:t>
            </a:r>
          </a:p>
          <a:p>
            <a:r>
              <a:rPr lang="ru-RU" sz="1400" b="1" dirty="0"/>
              <a:t>Общение по принципу “здесь и теперь”. </a:t>
            </a:r>
            <a:r>
              <a:rPr lang="ru-RU" sz="1400" dirty="0" smtClean="0"/>
              <a:t>Во </a:t>
            </a:r>
            <a:r>
              <a:rPr lang="ru-RU" sz="1400" dirty="0"/>
              <a:t>время тренинга все говорят только о том, что волнует их именно сейчас, и обсуждают то, что происходит с ними в группе.</a:t>
            </a:r>
          </a:p>
          <a:p>
            <a:r>
              <a:rPr lang="ru-RU" sz="1400" b="1" dirty="0"/>
              <a:t>Конфиденциальность всего происходящего. </a:t>
            </a:r>
            <a:r>
              <a:rPr lang="ru-RU" sz="1400" dirty="0" smtClean="0"/>
              <a:t>Все</a:t>
            </a:r>
            <a:r>
              <a:rPr lang="ru-RU" sz="1400" dirty="0"/>
              <a:t>, что происходит во время тренинга, ни под каким предлогом не разглашается и не обсуждается вне тренинга. Это поможет участникам тренинга быть искренними и чувствовать себя свободно. Благодаря этому правилу, участники смогут доверять друг другу и группе в целом.</a:t>
            </a:r>
          </a:p>
          <a:p>
            <a:r>
              <a:rPr lang="ru-RU" sz="1400" b="1" dirty="0"/>
              <a:t>Персонификация высказываний. </a:t>
            </a:r>
            <a:r>
              <a:rPr lang="ru-RU" sz="1400" dirty="0" smtClean="0"/>
              <a:t>Безличные </a:t>
            </a:r>
            <a:r>
              <a:rPr lang="ru-RU" sz="1400" dirty="0"/>
              <a:t>слова и выражения типа “Большинство людей считают, что...”, “Некоторые из нас думают...” заменяем на “Я считаю, что...”, “Я думаю...”. По-другому говоря, говорим только от своего имени и только лично кому-то.</a:t>
            </a:r>
          </a:p>
          <a:p>
            <a:r>
              <a:rPr lang="ru-RU" sz="1400" b="1" dirty="0"/>
              <a:t>Искренность в общении. </a:t>
            </a:r>
            <a:r>
              <a:rPr lang="ru-RU" sz="1400" dirty="0" smtClean="0"/>
              <a:t>Во </a:t>
            </a:r>
            <a:r>
              <a:rPr lang="ru-RU" sz="1400" dirty="0"/>
              <a:t>время тренинга говорить только то, что думаешь и чувствуешь, т.е. искренность должна заменить тактичное поведение.</a:t>
            </a:r>
          </a:p>
          <a:p>
            <a:r>
              <a:rPr lang="ru-RU" sz="1400" b="1" i="1" dirty="0"/>
              <a:t>Уважение к говорящему. </a:t>
            </a:r>
            <a:r>
              <a:rPr lang="ru-RU" sz="1400" i="1" dirty="0" smtClean="0"/>
              <a:t>Когда </a:t>
            </a:r>
            <a:r>
              <a:rPr lang="ru-RU" sz="1400" i="1" dirty="0"/>
              <a:t>кто-то говорит, то мы его внимательно слушаем и не перебиваем, давая возможность высказаться. И лишь после того, как он кончит говорить, задаем свои вопросы или высказываем свою точку зрения.</a:t>
            </a:r>
          </a:p>
          <a:p>
            <a:r>
              <a:rPr lang="ru-RU" sz="1400" b="1" dirty="0"/>
              <a:t>“Не опаздывать!” </a:t>
            </a:r>
            <a:r>
              <a:rPr lang="ru-RU" sz="1400" dirty="0" smtClean="0"/>
              <a:t>Во </a:t>
            </a:r>
            <a:r>
              <a:rPr lang="ru-RU" sz="1400" dirty="0"/>
              <a:t>время занятий создается некоторое энергетическое пространство, которое надо беречь. Поэтому тренинги проводятся в изолированном помещении. Опаздывающие или попусту болтающие участники “разрежают” его.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2047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2400" dirty="0"/>
              <a:t>У</a:t>
            </a:r>
            <a:r>
              <a:rPr lang="ru-RU" sz="2400" dirty="0" smtClean="0"/>
              <a:t>пражнения </a:t>
            </a:r>
            <a:r>
              <a:rPr lang="ru-RU" sz="2400" dirty="0"/>
              <a:t>и игры на знакомство </a:t>
            </a:r>
            <a:r>
              <a:rPr lang="ru-RU" sz="2400" dirty="0" smtClean="0"/>
              <a:t>можно использовать </a:t>
            </a:r>
            <a:r>
              <a:rPr lang="ru-RU" sz="2400" dirty="0"/>
              <a:t>на начальном этапе изучения </a:t>
            </a:r>
            <a:r>
              <a:rPr lang="ru-RU" sz="2400" dirty="0" smtClean="0"/>
              <a:t>предмета.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>
            <a:noAutofit/>
          </a:bodyPr>
          <a:lstStyle/>
          <a:p>
            <a:r>
              <a:rPr lang="ru-RU" sz="2000" dirty="0" smtClean="0"/>
              <a:t>«Эпитет». Ученик </a:t>
            </a:r>
            <a:r>
              <a:rPr lang="ru-RU" sz="2000" dirty="0"/>
              <a:t>называет свое имя и </a:t>
            </a:r>
            <a:r>
              <a:rPr lang="ru-RU" sz="2000" dirty="0" smtClean="0"/>
              <a:t>эпитет к нему (Федор – фантазер), </a:t>
            </a:r>
            <a:r>
              <a:rPr lang="ru-RU" sz="2000" dirty="0"/>
              <a:t>следующий называет </a:t>
            </a:r>
            <a:r>
              <a:rPr lang="ru-RU" sz="2000" dirty="0" smtClean="0"/>
              <a:t>имя предыдущего, его эпитет, свое имя, добавляя свой эпитет. И так по кругу. </a:t>
            </a:r>
          </a:p>
          <a:p>
            <a:r>
              <a:rPr lang="ru-RU" sz="2000" dirty="0" smtClean="0"/>
              <a:t>При изучении иностранного языка </a:t>
            </a:r>
            <a:r>
              <a:rPr lang="ru-RU" sz="2000" dirty="0" err="1"/>
              <a:t>My</a:t>
            </a:r>
            <a:r>
              <a:rPr lang="ru-RU" sz="2000" dirty="0"/>
              <a:t> </a:t>
            </a:r>
            <a:r>
              <a:rPr lang="ru-RU" sz="2000" dirty="0" err="1"/>
              <a:t>name</a:t>
            </a:r>
            <a:r>
              <a:rPr lang="ru-RU" sz="2000" dirty="0"/>
              <a:t> </a:t>
            </a:r>
            <a:r>
              <a:rPr lang="ru-RU" sz="2000" dirty="0" err="1"/>
              <a:t>is</a:t>
            </a:r>
            <a:r>
              <a:rPr lang="ru-RU" sz="2000" dirty="0"/>
              <a:t> …</a:t>
            </a:r>
            <a:r>
              <a:rPr lang="ru-RU" sz="2000" dirty="0" err="1"/>
              <a:t>Her</a:t>
            </a:r>
            <a:r>
              <a:rPr lang="ru-RU" sz="2000" dirty="0"/>
              <a:t> </a:t>
            </a:r>
            <a:r>
              <a:rPr lang="ru-RU" sz="2000" dirty="0" err="1"/>
              <a:t>name</a:t>
            </a:r>
            <a:r>
              <a:rPr lang="ru-RU" sz="2000" dirty="0"/>
              <a:t> </a:t>
            </a:r>
            <a:r>
              <a:rPr lang="ru-RU" sz="2000" dirty="0" err="1"/>
              <a:t>is</a:t>
            </a:r>
            <a:r>
              <a:rPr lang="ru-RU" sz="2000" dirty="0"/>
              <a:t>… </a:t>
            </a:r>
            <a:r>
              <a:rPr lang="ru-RU" sz="2000" dirty="0" err="1"/>
              <a:t>His</a:t>
            </a:r>
            <a:r>
              <a:rPr lang="ru-RU" sz="2000" dirty="0"/>
              <a:t> </a:t>
            </a:r>
            <a:r>
              <a:rPr lang="ru-RU" sz="2000" dirty="0" err="1"/>
              <a:t>name</a:t>
            </a:r>
            <a:r>
              <a:rPr lang="ru-RU" sz="2000" dirty="0"/>
              <a:t> </a:t>
            </a:r>
            <a:r>
              <a:rPr lang="ru-RU" sz="2000" dirty="0" err="1"/>
              <a:t>is</a:t>
            </a:r>
            <a:r>
              <a:rPr lang="ru-RU" sz="2000" dirty="0"/>
              <a:t>…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«Ассоциации». Ученик называет свое имя и подбирает себе ассоциацию с каким-либо предметом из заданной области. Если погода, то Наташа – солнечная.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Такое </a:t>
            </a:r>
            <a:r>
              <a:rPr lang="ru-RU" dirty="0"/>
              <a:t>упражнение можно использовать, н-р, на истории (называть свое имя и имя исторического деятеля, на которого он </a:t>
            </a:r>
            <a:r>
              <a:rPr lang="ru-RU" dirty="0" smtClean="0"/>
              <a:t>похож или стремится быть похожим).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85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Autofit/>
          </a:bodyPr>
          <a:lstStyle/>
          <a:p>
            <a:r>
              <a:rPr lang="ru-RU" sz="2000" dirty="0" smtClean="0"/>
              <a:t>Упражнения на релаксацию можно использовать в </a:t>
            </a:r>
            <a:r>
              <a:rPr lang="ru-RU" sz="2000" dirty="0"/>
              <a:t>качестве физкультминутки </a:t>
            </a:r>
            <a:r>
              <a:rPr lang="ru-RU" sz="2000" dirty="0" smtClean="0"/>
              <a:t>с целью снятия психоэмоционального напряжения, мышечных зажимов.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Расслабление</a:t>
            </a:r>
          </a:p>
          <a:p>
            <a:r>
              <a:rPr lang="ru-RU" b="1" i="1" dirty="0"/>
              <a:t>Цель: возможность расслабиться и отдохнуть. </a:t>
            </a:r>
            <a:endParaRPr lang="ru-RU" b="1" i="1" dirty="0" smtClean="0"/>
          </a:p>
          <a:p>
            <a:r>
              <a:rPr lang="ru-RU" b="1" i="1" dirty="0" smtClean="0"/>
              <a:t>Форма </a:t>
            </a:r>
            <a:r>
              <a:rPr lang="ru-RU" b="1" i="1" dirty="0"/>
              <a:t>проведения: групповая.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упражнения: «Сядьте удобнее на стульях, расслабьте мышцы, положите удобно руки, закройте глаза. Старайтесь ни о чем не думать. Отдохните на стуле… Вам удобно… Глаза закрыты… Расслабьтесь… </a:t>
            </a:r>
            <a:r>
              <a:rPr lang="ru-RU" dirty="0" smtClean="0"/>
              <a:t>» Можно попеременно напрягать и расслаблять </a:t>
            </a:r>
            <a:r>
              <a:rPr lang="ru-RU" dirty="0"/>
              <a:t>мышцы всего тела. Упражнение может длиться 3-5 минут. Выходит группа из упражнения сама или по команде тренера, типа «Возвращайтесь оттуда, где вы только что отдыхали… возвращайтесь медленно… прощайтесь с теми, кто там был с вами… Открывайте глаза… Потянитесь, выпрямитесь, посмотрите друг на друга… Мы продолжаем </a:t>
            </a:r>
            <a:r>
              <a:rPr lang="ru-RU" dirty="0" smtClean="0"/>
              <a:t>работу».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Дыхание </a:t>
            </a:r>
            <a:endParaRPr lang="ru-RU" dirty="0"/>
          </a:p>
          <a:p>
            <a:r>
              <a:rPr lang="ru-RU" b="1" i="1" dirty="0"/>
              <a:t>Цель: уменьшение уровня тревожности, выход из стрессовой ситуации. </a:t>
            </a:r>
            <a:endParaRPr lang="ru-RU" dirty="0"/>
          </a:p>
          <a:p>
            <a:r>
              <a:rPr lang="ru-RU" b="1" i="1" dirty="0"/>
              <a:t>Форма проведения: групповая.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упражнения: «Сядьте на стул. Закройте глаза и расслабьтесь. Сосредоточьтесь только на собственном дыхании. Вдох-выдох, вдох-выдох. Не пытайтесь изменить его естественный ход, просто стараясь не выходить из расслабления, запомните, как вы дышите в состоянии покоя, зафиксируйте рисунок собственного дыхания». Очень важно отследить ритм дыхания в расслабленном состоянии.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78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Упражнения для переключения внимания.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«Руки, локти, голова».</a:t>
            </a:r>
          </a:p>
          <a:p>
            <a:r>
              <a:rPr lang="ru-RU" dirty="0" smtClean="0"/>
              <a:t>«Не думай о хромой обезьяне».</a:t>
            </a:r>
          </a:p>
          <a:p>
            <a:r>
              <a:rPr lang="ru-RU" dirty="0" smtClean="0"/>
              <a:t>Продолжи последовательность: 1 любовь, 2 дыхание, 3 Рим, 4 измерение, 5 колесо, 6 чувство, 7 небо, 8 - ?</a:t>
            </a:r>
          </a:p>
          <a:p>
            <a:r>
              <a:rPr lang="ru-RU" dirty="0" smtClean="0"/>
              <a:t>Что делать, если</a:t>
            </a:r>
          </a:p>
          <a:p>
            <a:pPr>
              <a:buNone/>
            </a:pPr>
            <a:r>
              <a:rPr lang="ru-RU" dirty="0" smtClean="0"/>
              <a:t>- Вас случайно заперли в кабинете поздно вечером?</a:t>
            </a:r>
          </a:p>
          <a:p>
            <a:pPr>
              <a:buNone/>
            </a:pPr>
            <a:r>
              <a:rPr lang="ru-RU" dirty="0" smtClean="0"/>
              <a:t>- Ваша собака съела </a:t>
            </a:r>
            <a:r>
              <a:rPr lang="ru-RU" dirty="0" err="1" smtClean="0"/>
              <a:t>курсовик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- Вы заснули на уроке?</a:t>
            </a:r>
          </a:p>
          <a:p>
            <a:pPr>
              <a:buNone/>
            </a:pPr>
            <a:r>
              <a:rPr lang="ru-RU" dirty="0" smtClean="0"/>
              <a:t>- Вы оказались в чужом городе без денег?</a:t>
            </a:r>
          </a:p>
          <a:p>
            <a:pPr>
              <a:buNone/>
            </a:pPr>
            <a:r>
              <a:rPr lang="ru-RU" dirty="0" smtClean="0"/>
              <a:t>Выигрывает то, кто даст наиболее находчивый ответ.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56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Одним из ведущих этапов тренинга является метод работы в группах, который </a:t>
            </a:r>
            <a:r>
              <a:rPr lang="ru-RU" sz="2400" dirty="0" smtClean="0"/>
              <a:t>часто </a:t>
            </a:r>
            <a:r>
              <a:rPr lang="ru-RU" sz="2400" dirty="0"/>
              <a:t>применяется на уроках.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Фасилитация</a:t>
            </a:r>
            <a:r>
              <a:rPr lang="ru-RU" dirty="0"/>
              <a:t> — это профессиональная организация процесса групповой работы, направленная на прояснение и достижение группой поставленных </a:t>
            </a:r>
            <a:r>
              <a:rPr lang="ru-RU" dirty="0" smtClean="0"/>
              <a:t>целей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—</a:t>
            </a:r>
            <a:r>
              <a:rPr lang="ru-RU" dirty="0"/>
              <a:t> облегчает взаимодействия внутри группы (от англ. «</a:t>
            </a:r>
            <a:r>
              <a:rPr lang="ru-RU" dirty="0" err="1"/>
              <a:t>facilitate</a:t>
            </a:r>
            <a:r>
              <a:rPr lang="ru-RU" dirty="0"/>
              <a:t>» — облегчать, помогать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smtClean="0"/>
              <a:t> - процесс </a:t>
            </a:r>
            <a:r>
              <a:rPr lang="ru-RU" dirty="0" err="1"/>
              <a:t>фасилитации</a:t>
            </a:r>
            <a:r>
              <a:rPr lang="ru-RU" dirty="0"/>
              <a:t> приводит к повышению эффективности групповой работы, вовлеченности и заинтересованности участников, раскрытию их потенциала.</a:t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ru-RU" b="1" dirty="0" smtClean="0"/>
          </a:p>
          <a:p>
            <a:r>
              <a:rPr lang="ru-RU" b="1" dirty="0" err="1" smtClean="0"/>
              <a:t>Фасилитация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 smtClean="0"/>
              <a:t>Часто используется при решении бизнес-задач</a:t>
            </a:r>
          </a:p>
          <a:p>
            <a:r>
              <a:rPr lang="ru-RU" dirty="0" smtClean="0"/>
              <a:t>В образовании можно использовать ряд инструментов </a:t>
            </a:r>
            <a:r>
              <a:rPr lang="ru-RU" dirty="0" err="1" smtClean="0"/>
              <a:t>фасилитации</a:t>
            </a:r>
            <a:r>
              <a:rPr lang="ru-RU" dirty="0" smtClean="0"/>
              <a:t>: «Мировое кафе», «Клейкий листок», «</a:t>
            </a:r>
            <a:r>
              <a:rPr lang="ru-RU" dirty="0" err="1" smtClean="0"/>
              <a:t>Мета-карты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97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«</a:t>
            </a:r>
            <a:r>
              <a:rPr lang="en-US" dirty="0" smtClean="0"/>
              <a:t>World </a:t>
            </a:r>
            <a:r>
              <a:rPr lang="en-US" dirty="0"/>
              <a:t>cafe</a:t>
            </a:r>
            <a:r>
              <a:rPr lang="en-US" dirty="0" smtClean="0"/>
              <a:t>»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b="1" dirty="0"/>
              <a:t>«Мировое кафе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Обычное количество участников - не менее 12-15 человек. Рассаживаются, как это и бывает в обычных кафе, по трое-четверо за столик. При этом один человек становится «хозяином» за столом, остальные - его «гости». Для решения проблемы в малой группе есть бумажные скатерти и куча фломастеров, все идеи фиксируются в любой форме - запись, рисунок, диаграмма. Через небольшой отрезок времени, например полчаса, «гости» отправляются к следующему столику, они выступают «посланцами новых идей», «хозяин» же остается на месте и вводит новых пришедших к нему «гостей» в курс дела: презентует основные соображения, рассмотренные до этого. Работа продолжается с учетом всего, что подготовили предыдущие «гости». К концу второго круга дискуссий все «посетители» кафе ознакомятся с идеями и предложениями друг друга, каждый выскажет свое мнение и выслушает коллег. После нескольких таких «хождений» между столиками все собираются для общего обсуждения темы. На этом этапе возможна провокация, необычный поворот разговора - с тем, чтобы углубить его и сделать более плодотворным.</a:t>
            </a:r>
          </a:p>
        </p:txBody>
      </p:sp>
    </p:spTree>
    <p:extLst>
      <p:ext uri="{BB962C8B-B14F-4D97-AF65-F5344CB8AC3E}">
        <p14:creationId xmlns:p14="http://schemas.microsoft.com/office/powerpoint/2010/main" val="379147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Мировое кафе.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02632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Основная идея «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cafe</a:t>
            </a:r>
            <a:r>
              <a:rPr lang="ru-RU" dirty="0"/>
              <a:t>» состоит в уверенности, что люди знают решение любой проблемы, даже не отдавая себе в этом отчета. Только в ходе доверительного и непринужденного разговора, с известной долей юмора - какая бы серьезная тема ни обсуждалась - можно «вытащить» на поверхность так нужное всем знание.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905912"/>
            <a:ext cx="5267325" cy="3914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440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539</TotalTime>
  <Words>1090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Использование элементов тренинга на занятиях.</vt:lpstr>
      <vt:lpstr>Тренинг – активная форма обучения.</vt:lpstr>
      <vt:lpstr>Правила для участников тренинга.</vt:lpstr>
      <vt:lpstr>Упражнения и игры на знакомство можно использовать на начальном этапе изучения предмета.</vt:lpstr>
      <vt:lpstr>Упражнения на релаксацию можно использовать в качестве физкультминутки с целью снятия психоэмоционального напряжения, мышечных зажимов.</vt:lpstr>
      <vt:lpstr>Упражнения для переключения внимания.</vt:lpstr>
      <vt:lpstr>Одним из ведущих этапов тренинга является метод работы в группах, который часто применяется на уроках. </vt:lpstr>
      <vt:lpstr>Метод «World cafe», «Мировое кафе» </vt:lpstr>
      <vt:lpstr>Мировое кафе.</vt:lpstr>
      <vt:lpstr>«Клейкий листок». Используется для оценки, сбора мнений, подведения итогов.</vt:lpstr>
      <vt:lpstr>«Мета-карты»</vt:lpstr>
      <vt:lpstr>Список источников.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элементов тренинга на занятиях.</dc:title>
  <dc:creator>Пользователь</dc:creator>
  <cp:lastModifiedBy>Марина Сучкова</cp:lastModifiedBy>
  <cp:revision>34</cp:revision>
  <dcterms:created xsi:type="dcterms:W3CDTF">2014-11-17T07:06:06Z</dcterms:created>
  <dcterms:modified xsi:type="dcterms:W3CDTF">2017-03-22T04:47:40Z</dcterms:modified>
</cp:coreProperties>
</file>